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10"/>
    <p:restoredTop sz="94648"/>
  </p:normalViewPr>
  <p:slideViewPr>
    <p:cSldViewPr>
      <p:cViewPr varScale="1">
        <p:scale>
          <a:sx n="100" d="100"/>
          <a:sy n="100" d="100"/>
        </p:scale>
        <p:origin x="1498" y="48"/>
      </p:cViewPr>
      <p:guideLst>
        <p:guide orient="horz" pos="215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84"/>
    </p:cViewPr>
  </p:sorter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02C64AE3-DFF4-46E7-B32E-209FED48899E}" type="datetime1">
              <a:rPr lang="ko-KR" altLang="en-US"/>
              <a:pPr lvl="0">
                <a:defRPr/>
              </a:pPr>
              <a:t>2021-04-25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0971576-F7DE-4720-9A0B-3B59D3DBF59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ko-KR" sz="1200" b="1" i="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http://minheeblog.tistory.com/</a:t>
            </a:r>
            <a:endParaRPr lang="en-US" altLang="ko-KR" sz="1200" b="1" i="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http://minheeblog.tistory.com/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0971576-F7DE-4720-9A0B-3B59D3DBF592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E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7C2D9-3032-4E61-9BEE-44735DF7A43D}" type="datetimeFigureOut">
              <a:rPr lang="ko-KR" altLang="en-US" smtClean="0"/>
              <a:pPr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jpeg"  /><Relationship Id="rId4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5.jpeg"  /><Relationship Id="rId4" Type="http://schemas.openxmlformats.org/officeDocument/2006/relationships/image" Target="../media/image6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jpeg"  /><Relationship Id="rId4" Type="http://schemas.openxmlformats.org/officeDocument/2006/relationships/image" Target="../media/image8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9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1988840"/>
            <a:ext cx="6192688" cy="819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800" b="1" spc="-150">
                <a:solidFill>
                  <a:schemeClr val="bg1"/>
                </a:solidFill>
              </a:rPr>
              <a:t>디자인씽킹</a:t>
            </a:r>
            <a:endParaRPr lang="ko-KR" altLang="en-US" sz="4800" b="1" spc="-150">
              <a:solidFill>
                <a:schemeClr val="bg1"/>
              </a:solidFill>
            </a:endParaRPr>
          </a:p>
        </p:txBody>
      </p:sp>
      <p:sp>
        <p:nvSpPr>
          <p:cNvPr id="74" name="순서도: 논리합 73"/>
          <p:cNvSpPr/>
          <p:nvPr/>
        </p:nvSpPr>
        <p:spPr>
          <a:xfrm>
            <a:off x="179512" y="2590302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5" name="순서도: 논리합 74"/>
          <p:cNvSpPr/>
          <p:nvPr/>
        </p:nvSpPr>
        <p:spPr>
          <a:xfrm>
            <a:off x="8748464" y="26055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81" name="직선 연결선 80"/>
          <p:cNvCxnSpPr>
            <a:stCxn id="74" idx="6"/>
          </p:cNvCxnSpPr>
          <p:nvPr/>
        </p:nvCxnSpPr>
        <p:spPr>
          <a:xfrm>
            <a:off x="395536" y="2698314"/>
            <a:ext cx="2448272" cy="1060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6444208" y="2709500"/>
            <a:ext cx="2314416" cy="1002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그룹 89"/>
          <p:cNvGrpSpPr/>
          <p:nvPr/>
        </p:nvGrpSpPr>
        <p:grpSpPr>
          <a:xfrm rot="0">
            <a:off x="2699792" y="2852936"/>
            <a:ext cx="3744416" cy="432048"/>
            <a:chOff x="2699792" y="2852936"/>
            <a:chExt cx="3744416" cy="504056"/>
          </a:xfrm>
        </p:grpSpPr>
        <p:grpSp>
          <p:nvGrpSpPr>
            <p:cNvPr id="86" name="그룹 85"/>
            <p:cNvGrpSpPr/>
            <p:nvPr/>
          </p:nvGrpSpPr>
          <p:grpSpPr>
            <a:xfrm rot="0">
              <a:off x="2987824" y="2852936"/>
              <a:ext cx="3456384" cy="504056"/>
              <a:chOff x="899592" y="2060848"/>
              <a:chExt cx="3456384" cy="504056"/>
            </a:xfrm>
          </p:grpSpPr>
          <p:sp>
            <p:nvSpPr>
              <p:cNvPr id="87" name="직사각형 86"/>
              <p:cNvSpPr/>
              <p:nvPr/>
            </p:nvSpPr>
            <p:spPr>
              <a:xfrm>
                <a:off x="899592" y="2060848"/>
                <a:ext cx="3240360" cy="5040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타원 87"/>
              <p:cNvSpPr/>
              <p:nvPr/>
            </p:nvSpPr>
            <p:spPr>
              <a:xfrm>
                <a:off x="3851920" y="2060848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89" name="타원 88"/>
            <p:cNvSpPr/>
            <p:nvPr/>
          </p:nvSpPr>
          <p:spPr>
            <a:xfrm>
              <a:off x="2699792" y="2852936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2987824" y="2823319"/>
            <a:ext cx="3168352" cy="4513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 spc="-150">
                <a:solidFill>
                  <a:schemeClr val="tx2"/>
                </a:solidFill>
              </a:rPr>
              <a:t>교통사고 원인 분석</a:t>
            </a:r>
            <a:endParaRPr lang="ko-KR" altLang="en-US" sz="2400" b="1" spc="-150">
              <a:solidFill>
                <a:schemeClr val="tx2"/>
              </a:solidFill>
            </a:endParaRPr>
          </a:p>
        </p:txBody>
      </p:sp>
      <p:sp>
        <p:nvSpPr>
          <p:cNvPr id="91" name="TextBox 7"/>
          <p:cNvSpPr txBox="1"/>
          <p:nvPr/>
        </p:nvSpPr>
        <p:spPr>
          <a:xfrm>
            <a:off x="4932040" y="5805264"/>
            <a:ext cx="5040560" cy="643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b="1"/>
          </a:p>
          <a:p>
            <a:pPr algn="ctr">
              <a:defRPr/>
            </a:pPr>
            <a:r>
              <a:rPr lang="en-US" altLang="ko-KR" b="1">
                <a:solidFill>
                  <a:schemeClr val="bg1"/>
                </a:solidFill>
              </a:rPr>
              <a:t>2016156033	</a:t>
            </a:r>
            <a:r>
              <a:rPr lang="ko-KR" altLang="en-US" b="1">
                <a:solidFill>
                  <a:schemeClr val="bg1"/>
                </a:solidFill>
              </a:rPr>
              <a:t>조현민</a:t>
            </a:r>
            <a:endParaRPr lang="ko-KR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1" animBg="1"/>
      <p:bldP spid="91" grpId="2"/>
    </p:bld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7235" y="448422"/>
            <a:ext cx="6192688" cy="74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400" b="1" spc="-150">
                <a:solidFill>
                  <a:schemeClr val="bg1"/>
                </a:solidFill>
              </a:rPr>
              <a:t>목차</a:t>
            </a:r>
            <a:endParaRPr lang="en-US" altLang="ko-KR" sz="4400" b="1" spc="-15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251520" y="1268760"/>
            <a:ext cx="2520280" cy="504056"/>
            <a:chOff x="1835696" y="2060848"/>
            <a:chExt cx="2520280" cy="504056"/>
          </a:xfrm>
        </p:grpSpPr>
        <p:sp>
          <p:nvSpPr>
            <p:cNvPr id="6" name="직사각형 5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539552" y="1268760"/>
            <a:ext cx="2304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b="1" spc="-150">
                <a:solidFill>
                  <a:schemeClr val="tx2"/>
                </a:solidFill>
              </a:rPr>
              <a:t>CONTENTS</a:t>
            </a:r>
            <a:endParaRPr lang="ko-KR" altLang="en-US" sz="2800" b="1" spc="-150">
              <a:solidFill>
                <a:schemeClr val="tx2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475656" y="1772816"/>
            <a:ext cx="6192688" cy="468052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순서도: 논리합 13"/>
          <p:cNvSpPr/>
          <p:nvPr/>
        </p:nvSpPr>
        <p:spPr>
          <a:xfrm>
            <a:off x="2051720" y="2129986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339752" y="2052716"/>
            <a:ext cx="4752528" cy="517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spc="-150">
                <a:solidFill>
                  <a:schemeClr val="bg1"/>
                </a:solidFill>
              </a:rPr>
              <a:t>신천동</a:t>
            </a:r>
            <a:r>
              <a:rPr lang="en-US" altLang="ko-KR" sz="2800" b="1" spc="-150">
                <a:solidFill>
                  <a:schemeClr val="bg1"/>
                </a:solidFill>
              </a:rPr>
              <a:t>/</a:t>
            </a:r>
            <a:r>
              <a:rPr lang="ko-KR" altLang="en-US" sz="2800" b="1" spc="-150">
                <a:solidFill>
                  <a:schemeClr val="bg1"/>
                </a:solidFill>
              </a:rPr>
              <a:t>대야동 실제 차량 운행</a:t>
            </a:r>
            <a:endParaRPr lang="ko-KR" altLang="en-US" sz="2800" b="1" spc="-150">
              <a:solidFill>
                <a:schemeClr val="bg1"/>
              </a:solidFill>
            </a:endParaRPr>
          </a:p>
        </p:txBody>
      </p:sp>
      <p:sp>
        <p:nvSpPr>
          <p:cNvPr id="34" name="순서도: 논리합 33"/>
          <p:cNvSpPr/>
          <p:nvPr/>
        </p:nvSpPr>
        <p:spPr>
          <a:xfrm>
            <a:off x="4463986" y="4005060"/>
            <a:ext cx="216027" cy="216027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4" name="TextBox 14"/>
          <p:cNvSpPr txBox="1"/>
          <p:nvPr/>
        </p:nvSpPr>
        <p:spPr>
          <a:xfrm>
            <a:off x="4716015" y="3701698"/>
            <a:ext cx="3744417" cy="519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spc="-150">
                <a:solidFill>
                  <a:schemeClr val="bg1"/>
                </a:solidFill>
              </a:rPr>
              <a:t>추가 </a:t>
            </a:r>
            <a:r>
              <a:rPr lang="en-US" altLang="ko-KR" sz="2800" b="1" spc="-150">
                <a:solidFill>
                  <a:schemeClr val="bg1"/>
                </a:solidFill>
              </a:rPr>
              <a:t>Comments</a:t>
            </a:r>
            <a:endParaRPr lang="en-US" altLang="ko-KR" sz="2800" b="1" spc="-150">
              <a:solidFill>
                <a:schemeClr val="bg1"/>
              </a:solidFill>
            </a:endParaRPr>
          </a:p>
        </p:txBody>
      </p:sp>
      <p:sp>
        <p:nvSpPr>
          <p:cNvPr id="18" name="순서도: 논리합 17"/>
          <p:cNvSpPr/>
          <p:nvPr/>
        </p:nvSpPr>
        <p:spPr>
          <a:xfrm>
            <a:off x="6889126" y="5843599"/>
            <a:ext cx="216027" cy="216027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TextBox 14"/>
          <p:cNvSpPr txBox="1"/>
          <p:nvPr/>
        </p:nvSpPr>
        <p:spPr>
          <a:xfrm>
            <a:off x="7271791" y="5669908"/>
            <a:ext cx="3744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spc="-150">
                <a:solidFill>
                  <a:schemeClr val="bg1"/>
                </a:solidFill>
              </a:rPr>
              <a:t>결론</a:t>
            </a:r>
            <a:endParaRPr lang="ko-KR" altLang="en-US" sz="2800" b="1" spc="-15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1"/>
      <p:bldP spid="34" grpId="2" animBg="1"/>
      <p:bldP spid="54" grpId="3"/>
      <p:bldP spid="18" grpId="4" animBg="1"/>
      <p:bldP spid="19" grpId="5"/>
    </p:bld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01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신천동</a:t>
            </a:r>
            <a:r>
              <a:rPr lang="en-US" altLang="ko-KR" sz="2800" b="1">
                <a:solidFill>
                  <a:schemeClr val="tx2"/>
                </a:solidFill>
              </a:rPr>
              <a:t>/</a:t>
            </a:r>
            <a:r>
              <a:rPr lang="ko-KR" altLang="en-US" sz="2800" b="1">
                <a:solidFill>
                  <a:schemeClr val="tx2"/>
                </a:solidFill>
              </a:rPr>
              <a:t>대야동 실제 차량운행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pic>
        <p:nvPicPr>
          <p:cNvPr id="8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1439" y="1232718"/>
            <a:ext cx="4800600" cy="2700337"/>
          </a:xfrm>
          <a:prstGeom prst="rect">
            <a:avLst/>
          </a:prstGeom>
        </p:spPr>
      </p:pic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pic>
        <p:nvPicPr>
          <p:cNvPr id="8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1440" y="3969022"/>
            <a:ext cx="4800600" cy="2700337"/>
          </a:xfrm>
          <a:prstGeom prst="rect">
            <a:avLst/>
          </a:prstGeom>
        </p:spPr>
      </p:pic>
      <p:sp>
        <p:nvSpPr>
          <p:cNvPr id="89" name=""/>
          <p:cNvSpPr txBox="1"/>
          <p:nvPr/>
        </p:nvSpPr>
        <p:spPr>
          <a:xfrm>
            <a:off x="5070340" y="2698065"/>
            <a:ext cx="4073660" cy="14624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사진과 같이 언덕진 도로가 있는데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꼭대기 지점에 이르기 전 까지 시야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확보가 잘 되지 않는다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언덕 바로 앞에 횡단보도가 있어서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충분히 위험 인지를 할 필요가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01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신천동</a:t>
            </a:r>
            <a:r>
              <a:rPr lang="en-US" altLang="ko-KR" sz="2800" b="1">
                <a:solidFill>
                  <a:schemeClr val="tx2"/>
                </a:solidFill>
              </a:rPr>
              <a:t>/</a:t>
            </a:r>
            <a:r>
              <a:rPr lang="ko-KR" altLang="en-US" sz="2800" b="1">
                <a:solidFill>
                  <a:schemeClr val="tx2"/>
                </a:solidFill>
              </a:rPr>
              <a:t>대야동 실제 차량운행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pic>
        <p:nvPicPr>
          <p:cNvPr id="9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1440" y="1232718"/>
            <a:ext cx="4800600" cy="2700337"/>
          </a:xfrm>
          <a:prstGeom prst="rect">
            <a:avLst/>
          </a:prstGeom>
        </p:spPr>
      </p:pic>
      <p:pic>
        <p:nvPicPr>
          <p:cNvPr id="9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1439" y="3969022"/>
            <a:ext cx="4800600" cy="2700337"/>
          </a:xfrm>
          <a:prstGeom prst="rect">
            <a:avLst/>
          </a:prstGeom>
        </p:spPr>
      </p:pic>
      <p:sp>
        <p:nvSpPr>
          <p:cNvPr id="93" name=""/>
          <p:cNvSpPr txBox="1"/>
          <p:nvPr/>
        </p:nvSpPr>
        <p:spPr>
          <a:xfrm>
            <a:off x="5070340" y="2698065"/>
            <a:ext cx="4073660" cy="173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좁은 골목 양쪽에 정차한 차량이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많아서 길을 건너는 통행자가 잘 보이지 않고</a:t>
            </a:r>
            <a:r>
              <a:rPr lang="en-US" altLang="ko-KR">
                <a:solidFill>
                  <a:schemeClr val="lt1"/>
                </a:solidFill>
              </a:rPr>
              <a:t>,</a:t>
            </a:r>
            <a:r>
              <a:rPr lang="ko-KR" altLang="en-US">
                <a:solidFill>
                  <a:schemeClr val="lt1"/>
                </a:solidFill>
              </a:rPr>
              <a:t> 차량들간의 주행도 어려웠다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아래 사진처럼 양쪽에서 차량이 올 경우 한쪽 차량이 지나갈 때까지 기다려야할 정도로 도로 사정이 복잡하였다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  <p:cxnSp>
        <p:nvCxnSpPr>
          <p:cNvPr id="94" name=""/>
          <p:cNvCxnSpPr/>
          <p:nvPr/>
        </p:nvCxnSpPr>
        <p:spPr>
          <a:xfrm rot="5400000">
            <a:off x="1727684" y="5553236"/>
            <a:ext cx="288032" cy="216024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"/>
          <p:cNvCxnSpPr/>
          <p:nvPr/>
        </p:nvCxnSpPr>
        <p:spPr>
          <a:xfrm rot="5400000" flipH="1" flipV="1">
            <a:off x="2159732" y="5625244"/>
            <a:ext cx="432048" cy="72008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01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신천동</a:t>
            </a:r>
            <a:r>
              <a:rPr lang="en-US" altLang="ko-KR" sz="2800" b="1">
                <a:solidFill>
                  <a:schemeClr val="tx2"/>
                </a:solidFill>
              </a:rPr>
              <a:t>/</a:t>
            </a:r>
            <a:r>
              <a:rPr lang="ko-KR" altLang="en-US" sz="2800" b="1">
                <a:solidFill>
                  <a:schemeClr val="tx2"/>
                </a:solidFill>
              </a:rPr>
              <a:t>대야동 실제 차량운행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93" name=""/>
          <p:cNvSpPr txBox="1"/>
          <p:nvPr/>
        </p:nvSpPr>
        <p:spPr>
          <a:xfrm>
            <a:off x="5070340" y="2698065"/>
            <a:ext cx="4073660" cy="2557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이 곳은 이전 페이지의 정차된 차량 문제에 추가로 시장이 들어서 있어서 사람들이 많이 붐비고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여기서 문제는 차량이 오고 있음에도 보행자들이 들어오는 차량에 대한 위험성을 인식하지 못하고 있는 것 같았다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r>
              <a:rPr lang="ko-KR" altLang="en-US">
                <a:solidFill>
                  <a:schemeClr val="lt1"/>
                </a:solidFill>
              </a:rPr>
              <a:t> 사람들이 차량을 피하지 않고 핸드폰을 보거나 시장의 물건들을 구경하느라 주행 차량에 관심이 없었다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9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7504" y="1232718"/>
            <a:ext cx="4800600" cy="2700337"/>
          </a:xfrm>
          <a:prstGeom prst="rect">
            <a:avLst/>
          </a:prstGeom>
        </p:spPr>
      </p:pic>
      <p:pic>
        <p:nvPicPr>
          <p:cNvPr id="9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7504" y="3969022"/>
            <a:ext cx="4800600" cy="2700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01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신천동</a:t>
            </a:r>
            <a:r>
              <a:rPr lang="en-US" altLang="ko-KR" sz="2800" b="1">
                <a:solidFill>
                  <a:schemeClr val="tx2"/>
                </a:solidFill>
              </a:rPr>
              <a:t>/</a:t>
            </a:r>
            <a:r>
              <a:rPr lang="ko-KR" altLang="en-US" sz="2800" b="1">
                <a:solidFill>
                  <a:schemeClr val="tx2"/>
                </a:solidFill>
              </a:rPr>
              <a:t>대야동 실제 차량운행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93" name=""/>
          <p:cNvSpPr txBox="1"/>
          <p:nvPr/>
        </p:nvSpPr>
        <p:spPr>
          <a:xfrm>
            <a:off x="5070340" y="2698065"/>
            <a:ext cx="4073660" cy="2557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위쪽 사진처럼 보행자 신호가 빨간불 임에도 무단 횡단을 하는사람이 많았다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아래쪽 사진처럼 일반 주행 도로에 비상 깜박이를 키고 정차하고 있는 차량이 매우 많았고 갑자기 급정거 하여 길목에 정차하는 운전자들이 몇몇 보였다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10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7504" y="1232718"/>
            <a:ext cx="4800600" cy="2700337"/>
          </a:xfrm>
          <a:prstGeom prst="rect">
            <a:avLst/>
          </a:prstGeom>
        </p:spPr>
      </p:pic>
      <p:pic>
        <p:nvPicPr>
          <p:cNvPr id="10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7504" y="3969022"/>
            <a:ext cx="4800600" cy="2700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01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신천동</a:t>
            </a:r>
            <a:r>
              <a:rPr lang="en-US" altLang="ko-KR" sz="2800" b="1">
                <a:solidFill>
                  <a:schemeClr val="tx2"/>
                </a:solidFill>
              </a:rPr>
              <a:t>/</a:t>
            </a:r>
            <a:r>
              <a:rPr lang="ko-KR" altLang="en-US" sz="2800" b="1">
                <a:solidFill>
                  <a:schemeClr val="tx2"/>
                </a:solidFill>
              </a:rPr>
              <a:t>대야동 실제 차량운행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93" name=""/>
          <p:cNvSpPr txBox="1"/>
          <p:nvPr/>
        </p:nvSpPr>
        <p:spPr>
          <a:xfrm>
            <a:off x="5070340" y="2698065"/>
            <a:ext cx="4073660" cy="1462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이렇게 공사중인 도로가 몇몇 있었고 사진에는 담지 못하였지만 이렇게 공사중인 도로에 진입하기 전에 경고 표지판 없이 갑자기 차선이 줄어들어 위험하였다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10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1439" y="2078831"/>
            <a:ext cx="4800600" cy="2700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02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추가 </a:t>
            </a:r>
            <a:r>
              <a:rPr lang="en-US" altLang="ko-KR" sz="2800" b="1">
                <a:solidFill>
                  <a:schemeClr val="tx2"/>
                </a:solidFill>
              </a:rPr>
              <a:t>Comments</a:t>
            </a:r>
            <a:endParaRPr lang="en-US" altLang="ko-KR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93" name=""/>
          <p:cNvSpPr txBox="1"/>
          <p:nvPr/>
        </p:nvSpPr>
        <p:spPr>
          <a:xfrm>
            <a:off x="282316" y="1462488"/>
            <a:ext cx="8538156" cy="3660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사진에 담지 못한 위험 요소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-</a:t>
            </a:r>
            <a:r>
              <a:rPr lang="ko-KR" altLang="en-US">
                <a:solidFill>
                  <a:schemeClr val="lt1"/>
                </a:solidFill>
              </a:rPr>
              <a:t> 차량이 많이 다니지 않는 좁은 골목길을 몇군데 들어 가봤는데 주로 이용하는 도로가 아니라서 그런지 관리가 잘 안되고 있었고 신천동의 어느 골목의 도로에는 지름 </a:t>
            </a:r>
            <a:r>
              <a:rPr lang="en-US" altLang="ko-KR">
                <a:solidFill>
                  <a:schemeClr val="lt1"/>
                </a:solidFill>
              </a:rPr>
              <a:t>50Cm</a:t>
            </a:r>
            <a:r>
              <a:rPr lang="ko-KR" altLang="en-US">
                <a:solidFill>
                  <a:schemeClr val="lt1"/>
                </a:solidFill>
              </a:rPr>
              <a:t>는 돼보이는 엄청 큰 싱크홀이 있어서 급하게 피해간 적도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-</a:t>
            </a:r>
            <a:r>
              <a:rPr lang="ko-KR" altLang="en-US">
                <a:solidFill>
                  <a:schemeClr val="lt1"/>
                </a:solidFill>
              </a:rPr>
              <a:t> 오토바이 운전자들이 많았고</a:t>
            </a:r>
            <a:r>
              <a:rPr lang="en-US" altLang="ko-KR">
                <a:solidFill>
                  <a:schemeClr val="lt1"/>
                </a:solidFill>
              </a:rPr>
              <a:t>,</a:t>
            </a:r>
            <a:r>
              <a:rPr lang="ko-KR" altLang="en-US">
                <a:solidFill>
                  <a:schemeClr val="lt1"/>
                </a:solidFill>
              </a:rPr>
              <a:t> 그 오토바이들이 정규 속도를 넘어서 추월하는 경우가 많아서 차선 변경할 때 위험했던 적이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-</a:t>
            </a:r>
            <a:r>
              <a:rPr lang="ko-KR" altLang="en-US">
                <a:solidFill>
                  <a:schemeClr val="lt1"/>
                </a:solidFill>
              </a:rPr>
              <a:t> 좁은 골목길의 교차로에서 좌우에 차량 진입이 있는지 확인하지 않고 높은 속도로 달려오는 차들이 많았다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-</a:t>
            </a:r>
            <a:r>
              <a:rPr lang="ko-KR" altLang="en-US">
                <a:solidFill>
                  <a:schemeClr val="lt1"/>
                </a:solidFill>
              </a:rPr>
              <a:t> </a:t>
            </a:r>
            <a:r>
              <a:rPr lang="en-US" altLang="ko-KR">
                <a:solidFill>
                  <a:schemeClr val="lt1"/>
                </a:solidFill>
              </a:rPr>
              <a:t>3</a:t>
            </a:r>
            <a:r>
              <a:rPr lang="ko-KR" altLang="en-US">
                <a:solidFill>
                  <a:schemeClr val="lt1"/>
                </a:solidFill>
              </a:rPr>
              <a:t>거리에서 좌회전이 가능한 도로였는데</a:t>
            </a:r>
            <a:r>
              <a:rPr lang="en-US" altLang="ko-KR">
                <a:solidFill>
                  <a:schemeClr val="lt1"/>
                </a:solidFill>
              </a:rPr>
              <a:t>,</a:t>
            </a:r>
            <a:r>
              <a:rPr lang="ko-KR" altLang="en-US">
                <a:solidFill>
                  <a:schemeClr val="lt1"/>
                </a:solidFill>
              </a:rPr>
              <a:t> 신호가 없어서 좌회전 할 때 위험할 수 있겠다는 생각이 들었다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05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spc="-300">
                <a:solidFill>
                  <a:schemeClr val="bg1"/>
                </a:solidFill>
              </a:rPr>
              <a:t>03</a:t>
            </a:r>
            <a:endParaRPr lang="en-US" altLang="ko-KR" sz="5400" b="1" spc="-30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 rot="0">
            <a:off x="1372338" y="391885"/>
            <a:ext cx="5575925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altLang="ko-KR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11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>
                <a:solidFill>
                  <a:schemeClr val="tx2"/>
                </a:solidFill>
              </a:rPr>
              <a:t>결론</a:t>
            </a:r>
            <a:endParaRPr lang="ko-KR" altLang="en-US" sz="2800" b="1">
              <a:solidFill>
                <a:schemeClr val="tx2"/>
              </a:solidFill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971600" y="5301208"/>
            <a:ext cx="272365" cy="36426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93" name=""/>
          <p:cNvSpPr txBox="1"/>
          <p:nvPr/>
        </p:nvSpPr>
        <p:spPr>
          <a:xfrm>
            <a:off x="282316" y="1462489"/>
            <a:ext cx="8538156" cy="1736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● 교통사고의 원인에는 운전자의 부주의와 낮은 배려심 등이 있었고 보행자는 무단횡단</a:t>
            </a:r>
            <a:r>
              <a:rPr lang="en-US" altLang="ko-KR">
                <a:solidFill>
                  <a:schemeClr val="lt1"/>
                </a:solidFill>
              </a:rPr>
              <a:t>,</a:t>
            </a:r>
            <a:r>
              <a:rPr lang="ko-KR" altLang="en-US">
                <a:solidFill>
                  <a:schemeClr val="lt1"/>
                </a:solidFill>
              </a:rPr>
              <a:t> 차량에 대한 위기의식 부족 등이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운전자와 보행자의 문제 뿐 아니라 도로 자체의 위험성도 내포되어 있었다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앞의 모든 사진은 </a:t>
            </a:r>
            <a:r>
              <a:rPr lang="en-US" altLang="ko-KR">
                <a:solidFill>
                  <a:schemeClr val="lt1"/>
                </a:solidFill>
              </a:rPr>
              <a:t>“</a:t>
            </a:r>
            <a:r>
              <a:rPr lang="ko-KR" altLang="en-US">
                <a:solidFill>
                  <a:schemeClr val="lt1"/>
                </a:solidFill>
              </a:rPr>
              <a:t>신천동</a:t>
            </a:r>
            <a:r>
              <a:rPr lang="en-US" altLang="ko-KR">
                <a:solidFill>
                  <a:schemeClr val="lt1"/>
                </a:solidFill>
              </a:rPr>
              <a:t>”</a:t>
            </a:r>
            <a:r>
              <a:rPr lang="ko-KR" altLang="en-US">
                <a:solidFill>
                  <a:schemeClr val="lt1"/>
                </a:solidFill>
              </a:rPr>
              <a:t>의 사진이고 </a:t>
            </a:r>
            <a:r>
              <a:rPr lang="en-US" altLang="ko-KR">
                <a:solidFill>
                  <a:schemeClr val="lt1"/>
                </a:solidFill>
              </a:rPr>
              <a:t>“</a:t>
            </a:r>
            <a:r>
              <a:rPr lang="ko-KR" altLang="en-US">
                <a:solidFill>
                  <a:schemeClr val="lt1"/>
                </a:solidFill>
              </a:rPr>
              <a:t>대야동</a:t>
            </a:r>
            <a:r>
              <a:rPr lang="en-US" altLang="ko-KR">
                <a:solidFill>
                  <a:schemeClr val="lt1"/>
                </a:solidFill>
              </a:rPr>
              <a:t>”</a:t>
            </a:r>
            <a:r>
              <a:rPr lang="ko-KR" altLang="en-US">
                <a:solidFill>
                  <a:schemeClr val="lt1"/>
                </a:solidFill>
              </a:rPr>
              <a:t>의 교통편은 그렇게 문제될만한 사항이 없었다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LG</ep:Company>
  <ep:Words>1521</ep:Words>
  <ep:PresentationFormat>화면 슬라이드 쇼(4:3)</ep:PresentationFormat>
  <ep:Paragraphs>276</ep:Paragraphs>
  <ep:Slides>9</ep:Slides>
  <ep:Notes>24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2017-03-28T04:45:29.000</dcterms:created>
  <dc:creator>minhee park</dc:creator>
  <cp:lastModifiedBy>masterT</cp:lastModifiedBy>
  <dcterms:modified xsi:type="dcterms:W3CDTF">2021-04-25T12:01:16.638</dcterms:modified>
  <cp:revision>486</cp:revision>
  <dc:title>슬라이드 1</dc:title>
  <cp:version>1000.0000.01</cp:version>
</cp:coreProperties>
</file>

<file path=docProps/thumbnail.jpeg>
</file>